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13AF8F-B620-43F0-BF2C-3EFAEB92AABC}"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81DC-E516-45DA-8549-2773798CEF8A}" type="slidenum">
              <a:rPr lang="en-US" smtClean="0"/>
              <a:t>‹#›</a:t>
            </a:fld>
            <a:endParaRPr lang="en-US"/>
          </a:p>
        </p:txBody>
      </p:sp>
    </p:spTree>
    <p:extLst>
      <p:ext uri="{BB962C8B-B14F-4D97-AF65-F5344CB8AC3E}">
        <p14:creationId xmlns:p14="http://schemas.microsoft.com/office/powerpoint/2010/main" val="254971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3AF8F-B620-43F0-BF2C-3EFAEB92AABC}"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81DC-E516-45DA-8549-2773798CEF8A}" type="slidenum">
              <a:rPr lang="en-US" smtClean="0"/>
              <a:t>‹#›</a:t>
            </a:fld>
            <a:endParaRPr lang="en-US"/>
          </a:p>
        </p:txBody>
      </p:sp>
    </p:spTree>
    <p:extLst>
      <p:ext uri="{BB962C8B-B14F-4D97-AF65-F5344CB8AC3E}">
        <p14:creationId xmlns:p14="http://schemas.microsoft.com/office/powerpoint/2010/main" val="174990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3AF8F-B620-43F0-BF2C-3EFAEB92AABC}"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81DC-E516-45DA-8549-2773798CEF8A}" type="slidenum">
              <a:rPr lang="en-US" smtClean="0"/>
              <a:t>‹#›</a:t>
            </a:fld>
            <a:endParaRPr lang="en-US"/>
          </a:p>
        </p:txBody>
      </p:sp>
    </p:spTree>
    <p:extLst>
      <p:ext uri="{BB962C8B-B14F-4D97-AF65-F5344CB8AC3E}">
        <p14:creationId xmlns:p14="http://schemas.microsoft.com/office/powerpoint/2010/main" val="419228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3AF8F-B620-43F0-BF2C-3EFAEB92AABC}"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81DC-E516-45DA-8549-2773798CEF8A}" type="slidenum">
              <a:rPr lang="en-US" smtClean="0"/>
              <a:t>‹#›</a:t>
            </a:fld>
            <a:endParaRPr lang="en-US"/>
          </a:p>
        </p:txBody>
      </p:sp>
    </p:spTree>
    <p:extLst>
      <p:ext uri="{BB962C8B-B14F-4D97-AF65-F5344CB8AC3E}">
        <p14:creationId xmlns:p14="http://schemas.microsoft.com/office/powerpoint/2010/main" val="52962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13AF8F-B620-43F0-BF2C-3EFAEB92AABC}"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81DC-E516-45DA-8549-2773798CEF8A}" type="slidenum">
              <a:rPr lang="en-US" smtClean="0"/>
              <a:t>‹#›</a:t>
            </a:fld>
            <a:endParaRPr lang="en-US"/>
          </a:p>
        </p:txBody>
      </p:sp>
    </p:spTree>
    <p:extLst>
      <p:ext uri="{BB962C8B-B14F-4D97-AF65-F5344CB8AC3E}">
        <p14:creationId xmlns:p14="http://schemas.microsoft.com/office/powerpoint/2010/main" val="263913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13AF8F-B620-43F0-BF2C-3EFAEB92AABC}"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081DC-E516-45DA-8549-2773798CEF8A}" type="slidenum">
              <a:rPr lang="en-US" smtClean="0"/>
              <a:t>‹#›</a:t>
            </a:fld>
            <a:endParaRPr lang="en-US"/>
          </a:p>
        </p:txBody>
      </p:sp>
    </p:spTree>
    <p:extLst>
      <p:ext uri="{BB962C8B-B14F-4D97-AF65-F5344CB8AC3E}">
        <p14:creationId xmlns:p14="http://schemas.microsoft.com/office/powerpoint/2010/main" val="137599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13AF8F-B620-43F0-BF2C-3EFAEB92AABC}" type="datetimeFigureOut">
              <a:rPr lang="en-US" smtClean="0"/>
              <a:t>5/29/2014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1081DC-E516-45DA-8549-2773798CEF8A}" type="slidenum">
              <a:rPr lang="en-US" smtClean="0"/>
              <a:t>‹#›</a:t>
            </a:fld>
            <a:endParaRPr lang="en-US"/>
          </a:p>
        </p:txBody>
      </p:sp>
    </p:spTree>
    <p:extLst>
      <p:ext uri="{BB962C8B-B14F-4D97-AF65-F5344CB8AC3E}">
        <p14:creationId xmlns:p14="http://schemas.microsoft.com/office/powerpoint/2010/main" val="164729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13AF8F-B620-43F0-BF2C-3EFAEB92AABC}" type="datetimeFigureOut">
              <a:rPr lang="en-US" smtClean="0"/>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1081DC-E516-45DA-8549-2773798CEF8A}" type="slidenum">
              <a:rPr lang="en-US" smtClean="0"/>
              <a:t>‹#›</a:t>
            </a:fld>
            <a:endParaRPr lang="en-US"/>
          </a:p>
        </p:txBody>
      </p:sp>
    </p:spTree>
    <p:extLst>
      <p:ext uri="{BB962C8B-B14F-4D97-AF65-F5344CB8AC3E}">
        <p14:creationId xmlns:p14="http://schemas.microsoft.com/office/powerpoint/2010/main" val="337443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3AF8F-B620-43F0-BF2C-3EFAEB92AABC}" type="datetimeFigureOut">
              <a:rPr lang="en-US" smtClean="0"/>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1081DC-E516-45DA-8549-2773798CEF8A}" type="slidenum">
              <a:rPr lang="en-US" smtClean="0"/>
              <a:t>‹#›</a:t>
            </a:fld>
            <a:endParaRPr lang="en-US"/>
          </a:p>
        </p:txBody>
      </p:sp>
    </p:spTree>
    <p:extLst>
      <p:ext uri="{BB962C8B-B14F-4D97-AF65-F5344CB8AC3E}">
        <p14:creationId xmlns:p14="http://schemas.microsoft.com/office/powerpoint/2010/main" val="28787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13AF8F-B620-43F0-BF2C-3EFAEB92AABC}"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081DC-E516-45DA-8549-2773798CEF8A}" type="slidenum">
              <a:rPr lang="en-US" smtClean="0"/>
              <a:t>‹#›</a:t>
            </a:fld>
            <a:endParaRPr lang="en-US"/>
          </a:p>
        </p:txBody>
      </p:sp>
    </p:spTree>
    <p:extLst>
      <p:ext uri="{BB962C8B-B14F-4D97-AF65-F5344CB8AC3E}">
        <p14:creationId xmlns:p14="http://schemas.microsoft.com/office/powerpoint/2010/main" val="221318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13AF8F-B620-43F0-BF2C-3EFAEB92AABC}"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081DC-E516-45DA-8549-2773798CEF8A}" type="slidenum">
              <a:rPr lang="en-US" smtClean="0"/>
              <a:t>‹#›</a:t>
            </a:fld>
            <a:endParaRPr lang="en-US"/>
          </a:p>
        </p:txBody>
      </p:sp>
    </p:spTree>
    <p:extLst>
      <p:ext uri="{BB962C8B-B14F-4D97-AF65-F5344CB8AC3E}">
        <p14:creationId xmlns:p14="http://schemas.microsoft.com/office/powerpoint/2010/main" val="351708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3AF8F-B620-43F0-BF2C-3EFAEB92AABC}" type="datetimeFigureOut">
              <a:rPr lang="en-US" smtClean="0"/>
              <a:t>5/29/2014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81DC-E516-45DA-8549-2773798CEF8A}" type="slidenum">
              <a:rPr lang="en-US" smtClean="0"/>
              <a:t>‹#›</a:t>
            </a:fld>
            <a:endParaRPr lang="en-US"/>
          </a:p>
        </p:txBody>
      </p:sp>
    </p:spTree>
    <p:extLst>
      <p:ext uri="{BB962C8B-B14F-4D97-AF65-F5344CB8AC3E}">
        <p14:creationId xmlns:p14="http://schemas.microsoft.com/office/powerpoint/2010/main" val="169899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Archetypes Of Norse </a:t>
            </a:r>
            <a:endParaRPr lang="en-US" dirty="0"/>
          </a:p>
        </p:txBody>
      </p:sp>
      <p:sp>
        <p:nvSpPr>
          <p:cNvPr id="3" name="Subtitle 2"/>
          <p:cNvSpPr>
            <a:spLocks noGrp="1"/>
          </p:cNvSpPr>
          <p:nvPr>
            <p:ph type="subTitle" idx="1"/>
          </p:nvPr>
        </p:nvSpPr>
        <p:spPr/>
        <p:txBody>
          <a:bodyPr/>
          <a:lstStyle/>
          <a:p>
            <a:r>
              <a:rPr lang="en-US" dirty="0" err="1" smtClean="0"/>
              <a:t>Nyasia</a:t>
            </a:r>
            <a:r>
              <a:rPr lang="en-US" dirty="0"/>
              <a:t> </a:t>
            </a:r>
            <a:r>
              <a:rPr lang="en-US" dirty="0" smtClean="0"/>
              <a:t>Lindsey, </a:t>
            </a:r>
            <a:r>
              <a:rPr lang="en-US" dirty="0" err="1" smtClean="0"/>
              <a:t>Miasia</a:t>
            </a:r>
            <a:r>
              <a:rPr lang="en-US" dirty="0" smtClean="0"/>
              <a:t> Taylor, Savanna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2057400" cy="135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61818"/>
            <a:ext cx="2002358" cy="158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495800"/>
            <a:ext cx="2061741"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4730658"/>
            <a:ext cx="2908300" cy="1701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89738"/>
            <a:ext cx="1880006" cy="235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7465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Odin</a:t>
            </a:r>
            <a:r>
              <a:rPr lang="en-US" dirty="0" smtClean="0">
                <a:solidFill>
                  <a:schemeClr val="bg2">
                    <a:lumMod val="10000"/>
                  </a:schemeClr>
                </a:solidFill>
              </a:rPr>
              <a:t>: King Of Aesir </a:t>
            </a:r>
            <a:endParaRPr lang="en-US" dirty="0">
              <a:solidFill>
                <a:schemeClr val="bg2">
                  <a:lumMod val="10000"/>
                </a:schemeClr>
              </a:solidFill>
            </a:endParaRPr>
          </a:p>
        </p:txBody>
      </p:sp>
      <p:sp>
        <p:nvSpPr>
          <p:cNvPr id="3" name="Content Placeholder 2"/>
          <p:cNvSpPr>
            <a:spLocks noGrp="1"/>
          </p:cNvSpPr>
          <p:nvPr>
            <p:ph idx="1"/>
          </p:nvPr>
        </p:nvSpPr>
        <p:spPr>
          <a:xfrm>
            <a:off x="457200" y="1295400"/>
            <a:ext cx="8229600" cy="2057400"/>
          </a:xfrm>
        </p:spPr>
        <p:txBody>
          <a:bodyPr>
            <a:noAutofit/>
          </a:bodyPr>
          <a:lstStyle/>
          <a:p>
            <a:r>
              <a:rPr lang="en-US" sz="2000" b="1" dirty="0" smtClean="0">
                <a:solidFill>
                  <a:schemeClr val="tx1">
                    <a:lumMod val="95000"/>
                    <a:lumOff val="5000"/>
                  </a:schemeClr>
                </a:solidFill>
                <a:latin typeface="+mj-lt"/>
                <a:cs typeface="Aharoni" pitchFamily="2" charset="-79"/>
              </a:rPr>
              <a:t>Out of all of Norse gods, Odin was one of the most tragic and noble.  He possessed a wisdom so vast and all-encompassing that he was unable to be of good cheer, since he was unable to see forward into the future to the time of Ragnoarok, when the gods and the universe would be destroyed.  </a:t>
            </a:r>
          </a:p>
          <a:p>
            <a:r>
              <a:rPr lang="en-US" sz="2000" b="1" dirty="0" smtClean="0">
                <a:solidFill>
                  <a:schemeClr val="tx1">
                    <a:lumMod val="95000"/>
                    <a:lumOff val="5000"/>
                  </a:schemeClr>
                </a:solidFill>
                <a:latin typeface="+mj-lt"/>
                <a:cs typeface="Aharoni" pitchFamily="2" charset="-79"/>
              </a:rPr>
              <a:t>Sometimes known as Wotah</a:t>
            </a:r>
            <a:r>
              <a:rPr lang="en-US" sz="2000" b="1" dirty="0">
                <a:solidFill>
                  <a:schemeClr val="tx1">
                    <a:lumMod val="95000"/>
                    <a:lumOff val="5000"/>
                  </a:schemeClr>
                </a:solidFill>
                <a:latin typeface="+mj-lt"/>
                <a:cs typeface="Aharoni" pitchFamily="2" charset="-79"/>
              </a:rPr>
              <a:t> </a:t>
            </a:r>
            <a:r>
              <a:rPr lang="en-US" sz="2000" b="1" dirty="0" smtClean="0">
                <a:solidFill>
                  <a:schemeClr val="tx1">
                    <a:lumMod val="95000"/>
                    <a:lumOff val="5000"/>
                  </a:schemeClr>
                </a:solidFill>
                <a:latin typeface="+mj-lt"/>
                <a:cs typeface="Aharoni" pitchFamily="2" charset="-79"/>
              </a:rPr>
              <a:t>or Woden </a:t>
            </a:r>
          </a:p>
          <a:p>
            <a:r>
              <a:rPr lang="en-US" sz="2000" b="1" dirty="0" smtClean="0">
                <a:solidFill>
                  <a:schemeClr val="tx1">
                    <a:lumMod val="95000"/>
                    <a:lumOff val="5000"/>
                  </a:schemeClr>
                </a:solidFill>
                <a:latin typeface="+mj-lt"/>
                <a:cs typeface="Aharoni" pitchFamily="2" charset="-79"/>
              </a:rPr>
              <a:t>The day Wednesday  was named after him</a:t>
            </a:r>
          </a:p>
          <a:p>
            <a:r>
              <a:rPr lang="en-US" sz="2000" b="1" dirty="0" smtClean="0">
                <a:solidFill>
                  <a:schemeClr val="tx1">
                    <a:lumMod val="95000"/>
                    <a:lumOff val="5000"/>
                  </a:schemeClr>
                </a:solidFill>
                <a:latin typeface="+mj-lt"/>
                <a:cs typeface="Aharoni" pitchFamily="2" charset="-79"/>
              </a:rPr>
              <a:t>Typically characterized as the sprit of the universe itself, the god of wisdom that comes with age, and the protector of warriors whose hearts are true courageous.  </a:t>
            </a:r>
            <a:endParaRPr lang="en-US" sz="2000" b="1" dirty="0">
              <a:solidFill>
                <a:schemeClr val="tx1">
                  <a:lumMod val="95000"/>
                  <a:lumOff val="5000"/>
                </a:schemeClr>
              </a:solidFill>
              <a:latin typeface="+mj-lt"/>
              <a:cs typeface="Aharoni" pitchFamily="2" charset="-79"/>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360040"/>
            <a:ext cx="2975738" cy="234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845881" cy="134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5753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Aharoni" pitchFamily="2" charset="-79"/>
                <a:cs typeface="Aharoni" pitchFamily="2" charset="-79"/>
              </a:rPr>
              <a:t>The Viking: </a:t>
            </a:r>
            <a:r>
              <a:rPr lang="en-US" dirty="0" smtClean="0">
                <a:solidFill>
                  <a:schemeClr val="tx1">
                    <a:lumMod val="95000"/>
                    <a:lumOff val="5000"/>
                  </a:schemeClr>
                </a:solidFill>
                <a:latin typeface="Aharoni" pitchFamily="2" charset="-79"/>
                <a:cs typeface="Aharoni" pitchFamily="2" charset="-79"/>
              </a:rPr>
              <a:t>People of the Inlets</a:t>
            </a:r>
            <a:endParaRPr lang="en-US" dirty="0">
              <a:solidFill>
                <a:schemeClr val="tx1">
                  <a:lumMod val="95000"/>
                  <a:lumOff val="5000"/>
                </a:schemeClr>
              </a:solidFill>
              <a:latin typeface="Aharoni" pitchFamily="2" charset="-79"/>
              <a:cs typeface="Aharoni" pitchFamily="2" charset="-79"/>
            </a:endParaRPr>
          </a:p>
        </p:txBody>
      </p:sp>
      <p:sp>
        <p:nvSpPr>
          <p:cNvPr id="3" name="Content Placeholder 2"/>
          <p:cNvSpPr>
            <a:spLocks noGrp="1"/>
          </p:cNvSpPr>
          <p:nvPr>
            <p:ph idx="1"/>
          </p:nvPr>
        </p:nvSpPr>
        <p:spPr/>
        <p:txBody>
          <a:bodyPr>
            <a:normAutofit fontScale="70000" lnSpcReduction="20000"/>
          </a:bodyPr>
          <a:lstStyle/>
          <a:p>
            <a:r>
              <a:rPr lang="en-US" b="1" dirty="0" smtClean="0">
                <a:solidFill>
                  <a:schemeClr val="tx1">
                    <a:lumMod val="95000"/>
                    <a:lumOff val="5000"/>
                  </a:schemeClr>
                </a:solidFill>
                <a:latin typeface="Arial Black" pitchFamily="34" charset="0"/>
              </a:rPr>
              <a:t>Scandinavian warriors who raided the cost of inlets of Europe and British isles from the 9</a:t>
            </a:r>
            <a:r>
              <a:rPr lang="en-US" b="1" baseline="30000" dirty="0" smtClean="0">
                <a:solidFill>
                  <a:schemeClr val="tx1">
                    <a:lumMod val="95000"/>
                    <a:lumOff val="5000"/>
                  </a:schemeClr>
                </a:solidFill>
                <a:latin typeface="Arial Black" pitchFamily="34" charset="0"/>
              </a:rPr>
              <a:t>th</a:t>
            </a:r>
            <a:r>
              <a:rPr lang="en-US" b="1" dirty="0" smtClean="0">
                <a:solidFill>
                  <a:schemeClr val="tx1">
                    <a:lumMod val="95000"/>
                    <a:lumOff val="5000"/>
                  </a:schemeClr>
                </a:solidFill>
                <a:latin typeface="Arial Black" pitchFamily="34" charset="0"/>
              </a:rPr>
              <a:t> to 12</a:t>
            </a:r>
            <a:r>
              <a:rPr lang="en-US" b="1" baseline="30000" dirty="0" smtClean="0">
                <a:solidFill>
                  <a:schemeClr val="tx1">
                    <a:lumMod val="95000"/>
                    <a:lumOff val="5000"/>
                  </a:schemeClr>
                </a:solidFill>
                <a:latin typeface="Arial Black" pitchFamily="34" charset="0"/>
              </a:rPr>
              <a:t>th</a:t>
            </a:r>
            <a:r>
              <a:rPr lang="en-US" b="1" dirty="0" smtClean="0">
                <a:solidFill>
                  <a:schemeClr val="tx1">
                    <a:lumMod val="95000"/>
                    <a:lumOff val="5000"/>
                  </a:schemeClr>
                </a:solidFill>
                <a:latin typeface="Arial Black" pitchFamily="34" charset="0"/>
              </a:rPr>
              <a:t> century(the Viking age).  </a:t>
            </a:r>
          </a:p>
          <a:p>
            <a:r>
              <a:rPr lang="en-US" b="1" dirty="0" smtClean="0">
                <a:solidFill>
                  <a:schemeClr val="tx1">
                    <a:lumMod val="95000"/>
                    <a:lumOff val="5000"/>
                  </a:schemeClr>
                </a:solidFill>
                <a:latin typeface="Arial Black" pitchFamily="34" charset="0"/>
              </a:rPr>
              <a:t>Their greatest achievements were in ship building and navigation. </a:t>
            </a:r>
          </a:p>
          <a:p>
            <a:r>
              <a:rPr lang="en-US" b="1" dirty="0" smtClean="0">
                <a:solidFill>
                  <a:schemeClr val="tx1">
                    <a:lumMod val="95000"/>
                    <a:lumOff val="5000"/>
                  </a:schemeClr>
                </a:solidFill>
                <a:latin typeface="Arial Black" pitchFamily="34" charset="0"/>
              </a:rPr>
              <a:t>They ventured as far as Greenland, Iceland and North America.   </a:t>
            </a:r>
          </a:p>
          <a:p>
            <a:r>
              <a:rPr lang="en-US" b="1" dirty="0" smtClean="0">
                <a:solidFill>
                  <a:schemeClr val="tx1">
                    <a:lumMod val="95000"/>
                    <a:lumOff val="5000"/>
                  </a:schemeClr>
                </a:solidFill>
                <a:latin typeface="Arial Black" pitchFamily="34" charset="0"/>
              </a:rPr>
              <a:t>The typical long ship was graceful vessel with a high prow adorned with the figure of an animal, often a dragon and a high curve stern.  </a:t>
            </a:r>
          </a:p>
          <a:p>
            <a:r>
              <a:rPr lang="en-US" b="1" dirty="0" smtClean="0">
                <a:solidFill>
                  <a:schemeClr val="tx1">
                    <a:lumMod val="95000"/>
                    <a:lumOff val="5000"/>
                  </a:schemeClr>
                </a:solidFill>
                <a:latin typeface="Arial Black" pitchFamily="34" charset="0"/>
              </a:rPr>
              <a:t>Had a square sail and was powered by oarsmen who hung their shields over the side of the ship.  </a:t>
            </a:r>
            <a:endParaRPr lang="en-US" b="1" dirty="0">
              <a:solidFill>
                <a:schemeClr val="tx1">
                  <a:lumMod val="95000"/>
                  <a:lumOff val="5000"/>
                </a:schemeClr>
              </a:solidFill>
              <a:latin typeface="Arial Black" pitchFamily="34" charset="0"/>
            </a:endParaRPr>
          </a:p>
        </p:txBody>
      </p:sp>
    </p:spTree>
    <p:extLst>
      <p:ext uri="{BB962C8B-B14F-4D97-AF65-F5344CB8AC3E}">
        <p14:creationId xmlns:p14="http://schemas.microsoft.com/office/powerpoint/2010/main" val="2875590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9" y="0"/>
            <a:ext cx="988695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smtClean="0">
                <a:solidFill>
                  <a:srgbClr val="FF0000"/>
                </a:solidFill>
              </a:rPr>
              <a:t>Thor:</a:t>
            </a:r>
            <a:r>
              <a:rPr lang="en-US" b="1" dirty="0" smtClean="0"/>
              <a:t> The God Of Thunder </a:t>
            </a:r>
            <a:endParaRPr lang="en-US" b="1" dirty="0"/>
          </a:p>
        </p:txBody>
      </p:sp>
      <p:sp>
        <p:nvSpPr>
          <p:cNvPr id="3" name="Content Placeholder 2"/>
          <p:cNvSpPr>
            <a:spLocks noGrp="1"/>
          </p:cNvSpPr>
          <p:nvPr>
            <p:ph idx="1"/>
          </p:nvPr>
        </p:nvSpPr>
        <p:spPr>
          <a:xfrm>
            <a:off x="457200" y="1600200"/>
            <a:ext cx="8229600" cy="2057399"/>
          </a:xfrm>
        </p:spPr>
        <p:txBody>
          <a:bodyPr>
            <a:noAutofit/>
          </a:bodyPr>
          <a:lstStyle/>
          <a:p>
            <a:r>
              <a:rPr lang="en-US" sz="2800" b="1" dirty="0" smtClean="0">
                <a:solidFill>
                  <a:srgbClr val="FF0000"/>
                </a:solidFill>
              </a:rPr>
              <a:t>The mighty Thor, who is known primarily at the thunder of god was also the Norse god of war and agriculture.  </a:t>
            </a:r>
          </a:p>
          <a:p>
            <a:r>
              <a:rPr lang="en-US" sz="2800" b="1" dirty="0" smtClean="0">
                <a:solidFill>
                  <a:srgbClr val="FF0000"/>
                </a:solidFill>
              </a:rPr>
              <a:t>He was among the great gods of Aesir, second to his father, Odin.  His mother was Fiorgyn, (the beautiful giantess).</a:t>
            </a:r>
          </a:p>
          <a:p>
            <a:r>
              <a:rPr lang="en-US" sz="2800" b="1" dirty="0" smtClean="0">
                <a:solidFill>
                  <a:srgbClr val="FF0000"/>
                </a:solidFill>
              </a:rPr>
              <a:t>His hammer (also created by the dwarfs) were as destructive as the thunderbolts of Zeus.  </a:t>
            </a:r>
          </a:p>
          <a:p>
            <a:r>
              <a:rPr lang="en-US" sz="2800" b="1" dirty="0" smtClean="0">
                <a:solidFill>
                  <a:srgbClr val="FF0000"/>
                </a:solidFill>
              </a:rPr>
              <a:t>Thursday was originally named after Thor and more widely worshipped than any other god by the ancient </a:t>
            </a:r>
            <a:r>
              <a:rPr lang="en-US" sz="2800" b="1" dirty="0">
                <a:solidFill>
                  <a:srgbClr val="FF0000"/>
                </a:solidFill>
              </a:rPr>
              <a:t>N</a:t>
            </a:r>
            <a:r>
              <a:rPr lang="en-US" sz="2800" b="1" dirty="0" smtClean="0">
                <a:solidFill>
                  <a:srgbClr val="FF0000"/>
                </a:solidFill>
              </a:rPr>
              <a:t>orsemen.  </a:t>
            </a:r>
          </a:p>
        </p:txBody>
      </p:sp>
    </p:spTree>
    <p:extLst>
      <p:ext uri="{BB962C8B-B14F-4D97-AF65-F5344CB8AC3E}">
        <p14:creationId xmlns:p14="http://schemas.microsoft.com/office/powerpoint/2010/main" val="775770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Frigg</a:t>
            </a:r>
            <a:r>
              <a:rPr lang="en-US" dirty="0" smtClean="0"/>
              <a:t>: Queen Of Asgard </a:t>
            </a:r>
            <a:endParaRPr lang="en-US" dirty="0"/>
          </a:p>
        </p:txBody>
      </p:sp>
      <p:sp>
        <p:nvSpPr>
          <p:cNvPr id="3" name="Content Placeholder 2"/>
          <p:cNvSpPr>
            <a:spLocks noGrp="1"/>
          </p:cNvSpPr>
          <p:nvPr>
            <p:ph idx="1"/>
          </p:nvPr>
        </p:nvSpPr>
        <p:spPr>
          <a:xfrm>
            <a:off x="457200" y="1600200"/>
            <a:ext cx="6629400" cy="4525963"/>
          </a:xfrm>
        </p:spPr>
        <p:txBody>
          <a:bodyPr>
            <a:normAutofit fontScale="92500"/>
          </a:bodyPr>
          <a:lstStyle/>
          <a:p>
            <a:r>
              <a:rPr lang="en-US" b="1" dirty="0" smtClean="0"/>
              <a:t>Frigg was known as the protectress of marriage and goddess of the hearth.  </a:t>
            </a:r>
          </a:p>
          <a:p>
            <a:r>
              <a:rPr lang="en-US" b="1" dirty="0" smtClean="0"/>
              <a:t>Frigg was the wife of Odin and the step mother to Thor, Tyr, Hermodr, Hodur, and Bragi.  </a:t>
            </a:r>
          </a:p>
          <a:p>
            <a:r>
              <a:rPr lang="en-US" b="1" dirty="0" smtClean="0"/>
              <a:t>She was a prophetess who spun the clouds. Her name means beloved lady and the weekday Friday is named after her.  </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219200"/>
            <a:ext cx="2095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1454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0182"/>
            <a:ext cx="8324227"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solidFill>
                  <a:srgbClr val="FF0000"/>
                </a:solidFill>
              </a:rPr>
              <a:t>The Hall Of Dead Heroes </a:t>
            </a:r>
            <a:endParaRPr lang="en-US" b="1" dirty="0">
              <a:solidFill>
                <a:srgbClr val="FF0000"/>
              </a:solidFill>
            </a:endParaRPr>
          </a:p>
        </p:txBody>
      </p:sp>
      <p:sp>
        <p:nvSpPr>
          <p:cNvPr id="3" name="Content Placeholder 2"/>
          <p:cNvSpPr>
            <a:spLocks noGrp="1"/>
          </p:cNvSpPr>
          <p:nvPr>
            <p:ph idx="1"/>
          </p:nvPr>
        </p:nvSpPr>
        <p:spPr/>
        <p:txBody>
          <a:bodyPr/>
          <a:lstStyle/>
          <a:p>
            <a:r>
              <a:rPr lang="en-US" b="1" dirty="0" smtClean="0">
                <a:solidFill>
                  <a:srgbClr val="FF0000"/>
                </a:solidFill>
              </a:rPr>
              <a:t>Valhia, the hall of dead heroes was built by Odin, the all father warrior of god Aesir.  Valhia was situated in Godsheim, Odin's Realm in Asgard.  The roof wasted with shining shields; the </a:t>
            </a:r>
            <a:endParaRPr lang="en-US" b="1" dirty="0">
              <a:solidFill>
                <a:srgbClr val="FF0000"/>
              </a:solidFill>
            </a:endParaRPr>
          </a:p>
        </p:txBody>
      </p:sp>
    </p:spTree>
    <p:extLst>
      <p:ext uri="{BB962C8B-B14F-4D97-AF65-F5344CB8AC3E}">
        <p14:creationId xmlns:p14="http://schemas.microsoft.com/office/powerpoint/2010/main" val="1597200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60561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116</TotalTime>
  <Words>418</Words>
  <Application>Microsoft Office PowerPoint</Application>
  <PresentationFormat>On-screen Show (4:3)</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Archetypes Of Norse </vt:lpstr>
      <vt:lpstr>Odin: King Of Aesir </vt:lpstr>
      <vt:lpstr>The Viking: People of the Inlets</vt:lpstr>
      <vt:lpstr>Thor: The God Of Thunder </vt:lpstr>
      <vt:lpstr>Frigg: Queen Of Asgard </vt:lpstr>
      <vt:lpstr>The Hall Of Dead Heroes </vt:lpstr>
      <vt:lpstr>PowerPoint Presentation</vt:lpstr>
    </vt:vector>
  </TitlesOfParts>
  <Company>Virginia Beach City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Archetypes Of Norse</dc:title>
  <dc:creator>NYASIA A LINDSEY (394)</dc:creator>
  <cp:lastModifiedBy>Deborah A. Plummer</cp:lastModifiedBy>
  <cp:revision>14</cp:revision>
  <dcterms:created xsi:type="dcterms:W3CDTF">2013-10-17T17:24:08Z</dcterms:created>
  <dcterms:modified xsi:type="dcterms:W3CDTF">2014-05-29T16:11:23Z</dcterms:modified>
</cp:coreProperties>
</file>